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Montserrat Bold" charset="1" panose="00000800000000000000"/>
      <p:regular r:id="rId17"/>
    </p:embeddedFont>
    <p:embeddedFont>
      <p:font typeface="Montserrat Ultra-Bold" charset="1" panose="00000900000000000000"/>
      <p:regular r:id="rId18"/>
    </p:embeddedFont>
    <p:embeddedFont>
      <p:font typeface="Montserrat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1201" y="8876150"/>
            <a:ext cx="436743" cy="382150"/>
          </a:xfrm>
          <a:custGeom>
            <a:avLst/>
            <a:gdLst/>
            <a:ahLst/>
            <a:cxnLst/>
            <a:rect r="r" b="b" t="t" l="l"/>
            <a:pathLst>
              <a:path h="382150" w="436743">
                <a:moveTo>
                  <a:pt x="0" y="0"/>
                </a:moveTo>
                <a:lnTo>
                  <a:pt x="436743" y="0"/>
                </a:lnTo>
                <a:lnTo>
                  <a:pt x="436743" y="382150"/>
                </a:lnTo>
                <a:lnTo>
                  <a:pt x="0" y="3821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30843"/>
            <a:ext cx="1095863" cy="547932"/>
          </a:xfrm>
          <a:custGeom>
            <a:avLst/>
            <a:gdLst/>
            <a:ahLst/>
            <a:cxnLst/>
            <a:rect r="r" b="b" t="t" l="l"/>
            <a:pathLst>
              <a:path h="547932" w="1095863">
                <a:moveTo>
                  <a:pt x="0" y="0"/>
                </a:moveTo>
                <a:lnTo>
                  <a:pt x="1095863" y="0"/>
                </a:lnTo>
                <a:lnTo>
                  <a:pt x="1095863" y="547932"/>
                </a:lnTo>
                <a:lnTo>
                  <a:pt x="0" y="5479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10168563">
            <a:off x="10632314" y="-2874141"/>
            <a:ext cx="2718585" cy="16035281"/>
            <a:chOff x="0" y="0"/>
            <a:chExt cx="533049" cy="31441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3049" cy="3144133"/>
            </a:xfrm>
            <a:custGeom>
              <a:avLst/>
              <a:gdLst/>
              <a:ahLst/>
              <a:cxnLst/>
              <a:rect r="r" b="b" t="t" l="l"/>
              <a:pathLst>
                <a:path h="3144133" w="533049">
                  <a:moveTo>
                    <a:pt x="0" y="0"/>
                  </a:moveTo>
                  <a:lnTo>
                    <a:pt x="533049" y="0"/>
                  </a:lnTo>
                  <a:lnTo>
                    <a:pt x="533049" y="3144133"/>
                  </a:lnTo>
                  <a:lnTo>
                    <a:pt x="0" y="3144133"/>
                  </a:lnTo>
                  <a:close/>
                </a:path>
              </a:pathLst>
            </a:custGeom>
            <a:solidFill>
              <a:srgbClr val="7BA2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3049" cy="3182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652036">
            <a:off x="10843095" y="-1454075"/>
            <a:ext cx="2459787" cy="16035281"/>
            <a:chOff x="0" y="0"/>
            <a:chExt cx="482305" cy="31441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2305" cy="3144133"/>
            </a:xfrm>
            <a:custGeom>
              <a:avLst/>
              <a:gdLst/>
              <a:ahLst/>
              <a:cxnLst/>
              <a:rect r="r" b="b" t="t" l="l"/>
              <a:pathLst>
                <a:path h="3144133" w="482305">
                  <a:moveTo>
                    <a:pt x="0" y="0"/>
                  </a:moveTo>
                  <a:lnTo>
                    <a:pt x="482305" y="0"/>
                  </a:lnTo>
                  <a:lnTo>
                    <a:pt x="482305" y="3144133"/>
                  </a:lnTo>
                  <a:lnTo>
                    <a:pt x="0" y="3144133"/>
                  </a:lnTo>
                  <a:close/>
                </a:path>
              </a:pathLst>
            </a:custGeom>
            <a:solidFill>
              <a:srgbClr val="2E277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82305" cy="3182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750658" y="8862209"/>
            <a:ext cx="4235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Let's Get Started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172646"/>
            <a:ext cx="8578778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0"/>
              </a:lnSpc>
            </a:pPr>
            <a:r>
              <a:rPr lang="en-US" b="true" sz="4700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HTTP OVER MPI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738987"/>
            <a:ext cx="953854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b="true" sz="2600">
                <a:solidFill>
                  <a:srgbClr val="2E2776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COURSE: DISTRIBUTED SYSTEMS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32754" y="1039050"/>
            <a:ext cx="6811246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tru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UNIVERSITY OF SCIENCE AND TECHNOLOGY OF HANOI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1201" y="5796095"/>
            <a:ext cx="7368002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true">
                <a:solidFill>
                  <a:srgbClr val="7BA2E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LECTURER 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Mr. Le Nhu Chu Hiep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41201" y="6563566"/>
            <a:ext cx="5741968" cy="2044623"/>
            <a:chOff x="0" y="0"/>
            <a:chExt cx="7655958" cy="272616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6048196" cy="775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31"/>
                </a:lnSpc>
              </a:pPr>
              <a:r>
                <a:rPr lang="en-US" sz="1610" b="true">
                  <a:solidFill>
                    <a:srgbClr val="7BA2E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LEADER</a:t>
              </a:r>
            </a:p>
            <a:p>
              <a:pPr algn="l">
                <a:lnSpc>
                  <a:spcPts val="2431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Pham Hoang Viet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124384"/>
              <a:ext cx="6048196" cy="1601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15"/>
                </a:lnSpc>
              </a:pPr>
              <a:r>
                <a:rPr lang="en-US" sz="1610" b="true">
                  <a:solidFill>
                    <a:srgbClr val="7BA2ED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MEMBERS</a:t>
              </a: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Nghiem Xuan Son</a:t>
              </a: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Vu Xuan Thai</a:t>
              </a: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Hoang Minh Quan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881854" y="1124384"/>
              <a:ext cx="3774104" cy="1601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15"/>
                </a:lnSpc>
              </a:pP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Pham Huu Minh</a:t>
              </a: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Nguyen Ngoc Quang</a:t>
              </a:r>
            </a:p>
            <a:p>
              <a:pPr algn="l">
                <a:lnSpc>
                  <a:spcPts val="2415"/>
                </a:lnSpc>
              </a:pPr>
              <a:r>
                <a:rPr lang="en-US" sz="1610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Tran Vu Cong MInh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2746489" y="2770869"/>
            <a:ext cx="6540185" cy="5841203"/>
          </a:xfrm>
          <a:custGeom>
            <a:avLst/>
            <a:gdLst/>
            <a:ahLst/>
            <a:cxnLst/>
            <a:rect r="r" b="b" t="t" l="l"/>
            <a:pathLst>
              <a:path h="5841203" w="6540185">
                <a:moveTo>
                  <a:pt x="0" y="0"/>
                </a:moveTo>
                <a:lnTo>
                  <a:pt x="6540185" y="0"/>
                </a:lnTo>
                <a:lnTo>
                  <a:pt x="6540185" y="5841203"/>
                </a:lnTo>
                <a:lnTo>
                  <a:pt x="0" y="5841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3313099" y="5279038"/>
            <a:ext cx="8137121" cy="1812681"/>
            <a:chOff x="0" y="0"/>
            <a:chExt cx="28459531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1028700" y="1028700"/>
            <a:ext cx="6400800" cy="7200900"/>
          </a:xfrm>
          <a:prstGeom prst="rect">
            <a:avLst/>
          </a:prstGeom>
          <a:solidFill>
            <a:srgbClr val="1E202A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13056" y="1771981"/>
            <a:ext cx="6799321" cy="7486319"/>
            <a:chOff x="0" y="0"/>
            <a:chExt cx="812800" cy="894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94925"/>
            </a:xfrm>
            <a:custGeom>
              <a:avLst/>
              <a:gdLst/>
              <a:ahLst/>
              <a:cxnLst/>
              <a:rect r="r" b="b" t="t" l="l"/>
              <a:pathLst>
                <a:path h="89492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94925"/>
                  </a:lnTo>
                  <a:lnTo>
                    <a:pt x="0" y="894925"/>
                  </a:lnTo>
                  <a:close/>
                </a:path>
              </a:pathLst>
            </a:custGeom>
            <a:blipFill>
              <a:blip r:embed="rId2"/>
              <a:stretch>
                <a:fillRect l="-5051" t="0" r="-505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9871822" y="2294049"/>
            <a:ext cx="7387478" cy="5698903"/>
            <a:chOff x="0" y="0"/>
            <a:chExt cx="9849971" cy="759853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849971" cy="1536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119"/>
                </a:lnSpc>
              </a:pPr>
              <a:r>
                <a:rPr lang="en-US" b="true" sz="7599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CONCLUSION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243220"/>
              <a:ext cx="9849971" cy="435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3161" indent="-246581" lvl="1">
                <a:lnSpc>
                  <a:spcPts val="4408"/>
                </a:lnSpc>
                <a:buFont typeface="Arial"/>
                <a:buChar char="•"/>
              </a:pPr>
              <a:r>
                <a:rPr lang="en-US" sz="2284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Successfully implemented a hybrid communication system (MPI + HTTP).</a:t>
              </a:r>
            </a:p>
            <a:p>
              <a:pPr algn="l" marL="493161" indent="-246581" lvl="1">
                <a:lnSpc>
                  <a:spcPts val="4408"/>
                </a:lnSpc>
                <a:buFont typeface="Arial"/>
                <a:buChar char="•"/>
              </a:pPr>
              <a:r>
                <a:rPr lang="en-US" sz="2284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Resolved critical memory safety issues in C.</a:t>
              </a:r>
            </a:p>
            <a:p>
              <a:pPr algn="l" marL="493161" indent="-246581" lvl="1">
                <a:lnSpc>
                  <a:spcPts val="4408"/>
                </a:lnSpc>
                <a:buFont typeface="Arial"/>
                <a:buChar char="•"/>
              </a:pPr>
              <a:r>
                <a:rPr lang="en-US" sz="2284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Demonstrated reliable data transfer between parallel processes and external web servers.</a:t>
              </a:r>
            </a:p>
            <a:p>
              <a:pPr algn="l">
                <a:lnSpc>
                  <a:spcPts val="4408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3381" y="376238"/>
            <a:ext cx="17521238" cy="9534525"/>
            <a:chOff x="0" y="0"/>
            <a:chExt cx="149365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93652" cy="812800"/>
            </a:xfrm>
            <a:custGeom>
              <a:avLst/>
              <a:gdLst/>
              <a:ahLst/>
              <a:cxnLst/>
              <a:rect r="r" b="b" t="t" l="l"/>
              <a:pathLst>
                <a:path h="812800" w="1493652">
                  <a:moveTo>
                    <a:pt x="0" y="0"/>
                  </a:moveTo>
                  <a:lnTo>
                    <a:pt x="1493652" y="0"/>
                  </a:lnTo>
                  <a:lnTo>
                    <a:pt x="149365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684" r="0" b="-1684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rot="-3387270">
            <a:off x="12755783" y="3366163"/>
            <a:ext cx="13807161" cy="6890911"/>
          </a:xfrm>
          <a:prstGeom prst="rect">
            <a:avLst/>
          </a:prstGeom>
          <a:solidFill>
            <a:srgbClr val="2D6F96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97826"/>
            <a:ext cx="9030376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0"/>
              </a:lnSpc>
            </a:pPr>
            <a:r>
              <a:rPr lang="en-US" b="true" sz="5600">
                <a:solidFill>
                  <a:srgbClr val="2E2776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CONTENT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754223" y="4999427"/>
            <a:ext cx="4709004" cy="904419"/>
            <a:chOff x="0" y="0"/>
            <a:chExt cx="6278672" cy="120589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480951" y="208194"/>
              <a:ext cx="5797721" cy="722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SYSTEM OVERVIEW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754223" y="6934618"/>
            <a:ext cx="4709004" cy="904419"/>
            <a:chOff x="0" y="0"/>
            <a:chExt cx="6278672" cy="1205892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480951" y="273810"/>
              <a:ext cx="5797721" cy="729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b="true" sz="3297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KET TECNOLOGIES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754223" y="2982448"/>
            <a:ext cx="4433194" cy="1067995"/>
            <a:chOff x="0" y="0"/>
            <a:chExt cx="5910926" cy="1423993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109051"/>
              <a:ext cx="229658" cy="1205892"/>
              <a:chOff x="0" y="0"/>
              <a:chExt cx="45421" cy="23849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480951" y="-66675"/>
              <a:ext cx="5429975" cy="14906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INTRODUCTION</a:t>
              </a:r>
            </a:p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&amp;OBJECTIVE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100583" y="4999427"/>
            <a:ext cx="4433194" cy="904419"/>
            <a:chOff x="0" y="0"/>
            <a:chExt cx="5910926" cy="1205892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480951" y="208194"/>
              <a:ext cx="5429975" cy="722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IMPLEMENTATION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100583" y="6934618"/>
            <a:ext cx="4433194" cy="904419"/>
            <a:chOff x="0" y="0"/>
            <a:chExt cx="5910926" cy="1205892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27" id="27"/>
            <p:cNvSpPr txBox="true"/>
            <p:nvPr/>
          </p:nvSpPr>
          <p:spPr>
            <a:xfrm rot="0">
              <a:off x="480951" y="273810"/>
              <a:ext cx="5429975" cy="722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DEMO&amp;RESULT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100583" y="3064236"/>
            <a:ext cx="4433194" cy="1067995"/>
            <a:chOff x="0" y="0"/>
            <a:chExt cx="5910926" cy="1423993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480951" y="-66675"/>
              <a:ext cx="5429975" cy="14906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sz="3297" b="tru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SYSTEM ARCHITECTURE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973562" y="8579978"/>
            <a:ext cx="4709004" cy="904419"/>
            <a:chOff x="0" y="0"/>
            <a:chExt cx="6278672" cy="1205892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0" y="0"/>
              <a:ext cx="229658" cy="1205892"/>
              <a:chOff x="0" y="0"/>
              <a:chExt cx="45421" cy="238495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45421" cy="238495"/>
              </a:xfrm>
              <a:custGeom>
                <a:avLst/>
                <a:gdLst/>
                <a:ahLst/>
                <a:cxnLst/>
                <a:rect r="r" b="b" t="t" l="l"/>
                <a:pathLst>
                  <a:path h="238495" w="45421">
                    <a:moveTo>
                      <a:pt x="0" y="0"/>
                    </a:moveTo>
                    <a:lnTo>
                      <a:pt x="45421" y="0"/>
                    </a:lnTo>
                    <a:lnTo>
                      <a:pt x="45421" y="238495"/>
                    </a:lnTo>
                    <a:lnTo>
                      <a:pt x="0" y="238495"/>
                    </a:lnTo>
                    <a:close/>
                  </a:path>
                </a:pathLst>
              </a:custGeom>
              <a:solidFill>
                <a:srgbClr val="7BA2ED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38100"/>
                <a:ext cx="45421" cy="276595"/>
              </a:xfrm>
              <a:prstGeom prst="rect">
                <a:avLst/>
              </a:prstGeom>
            </p:spPr>
            <p:txBody>
              <a:bodyPr anchor="ctr" rtlCol="false" tIns="55843" lIns="55843" bIns="55843" rIns="55843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37" id="37"/>
            <p:cNvSpPr txBox="true"/>
            <p:nvPr/>
          </p:nvSpPr>
          <p:spPr>
            <a:xfrm rot="0">
              <a:off x="480951" y="273810"/>
              <a:ext cx="5797721" cy="729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6"/>
                </a:lnSpc>
              </a:pPr>
              <a:r>
                <a:rPr lang="en-US" b="true" sz="3297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CONCLUSION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4338828" y="6245768"/>
            <a:ext cx="2098518" cy="2095161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4768596" y="6387008"/>
            <a:ext cx="1815586" cy="1812681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9340173" y="1679"/>
            <a:ext cx="2098518" cy="2095161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9340399" y="1030152"/>
            <a:ext cx="1815586" cy="1812681"/>
            <a:chOff x="0" y="0"/>
            <a:chExt cx="6350000" cy="63398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7675544" y="1729068"/>
            <a:ext cx="2434014" cy="1181081"/>
            <a:chOff x="0" y="0"/>
            <a:chExt cx="2337137" cy="11340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37137" cy="1134072"/>
            </a:xfrm>
            <a:custGeom>
              <a:avLst/>
              <a:gdLst/>
              <a:ahLst/>
              <a:cxnLst/>
              <a:rect r="r" b="b" t="t" l="l"/>
              <a:pathLst>
                <a:path h="1134072" w="2337137">
                  <a:moveTo>
                    <a:pt x="0" y="0"/>
                  </a:moveTo>
                  <a:lnTo>
                    <a:pt x="1168568" y="1134072"/>
                  </a:lnTo>
                  <a:lnTo>
                    <a:pt x="2337137" y="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-626467" y="7355503"/>
            <a:ext cx="2434014" cy="1181081"/>
            <a:chOff x="0" y="0"/>
            <a:chExt cx="2337137" cy="11340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37137" cy="1134072"/>
            </a:xfrm>
            <a:custGeom>
              <a:avLst/>
              <a:gdLst/>
              <a:ahLst/>
              <a:cxnLst/>
              <a:rect r="r" b="b" t="t" l="l"/>
              <a:pathLst>
                <a:path h="1134072" w="2337137">
                  <a:moveTo>
                    <a:pt x="0" y="0"/>
                  </a:moveTo>
                  <a:lnTo>
                    <a:pt x="1168568" y="1134072"/>
                  </a:lnTo>
                  <a:lnTo>
                    <a:pt x="2337137" y="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28700" y="5313113"/>
            <a:ext cx="156689" cy="1174115"/>
            <a:chOff x="0" y="0"/>
            <a:chExt cx="45421" cy="34034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5421" cy="340349"/>
            </a:xfrm>
            <a:custGeom>
              <a:avLst/>
              <a:gdLst/>
              <a:ahLst/>
              <a:cxnLst/>
              <a:rect r="r" b="b" t="t" l="l"/>
              <a:pathLst>
                <a:path h="340349" w="45421">
                  <a:moveTo>
                    <a:pt x="0" y="0"/>
                  </a:moveTo>
                  <a:lnTo>
                    <a:pt x="45421" y="0"/>
                  </a:lnTo>
                  <a:lnTo>
                    <a:pt x="45421" y="340349"/>
                  </a:lnTo>
                  <a:lnTo>
                    <a:pt x="0" y="340349"/>
                  </a:lnTo>
                  <a:close/>
                </a:path>
              </a:pathLst>
            </a:custGeom>
            <a:solidFill>
              <a:srgbClr val="7BA2E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5421" cy="3784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3543708"/>
            <a:ext cx="156689" cy="1191968"/>
            <a:chOff x="0" y="0"/>
            <a:chExt cx="45421" cy="34552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5421" cy="345524"/>
            </a:xfrm>
            <a:custGeom>
              <a:avLst/>
              <a:gdLst/>
              <a:ahLst/>
              <a:cxnLst/>
              <a:rect r="r" b="b" t="t" l="l"/>
              <a:pathLst>
                <a:path h="345524" w="45421">
                  <a:moveTo>
                    <a:pt x="0" y="0"/>
                  </a:moveTo>
                  <a:lnTo>
                    <a:pt x="45421" y="0"/>
                  </a:lnTo>
                  <a:lnTo>
                    <a:pt x="45421" y="345524"/>
                  </a:lnTo>
                  <a:lnTo>
                    <a:pt x="0" y="345524"/>
                  </a:lnTo>
                  <a:close/>
                </a:path>
              </a:pathLst>
            </a:custGeom>
            <a:solidFill>
              <a:srgbClr val="7BA2E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5421" cy="3836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5400000">
            <a:off x="15809201" y="6138495"/>
            <a:ext cx="2434014" cy="1181081"/>
            <a:chOff x="0" y="0"/>
            <a:chExt cx="2337137" cy="113407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337137" cy="1134072"/>
            </a:xfrm>
            <a:custGeom>
              <a:avLst/>
              <a:gdLst/>
              <a:ahLst/>
              <a:cxnLst/>
              <a:rect r="r" b="b" t="t" l="l"/>
              <a:pathLst>
                <a:path h="1134072" w="2337137">
                  <a:moveTo>
                    <a:pt x="0" y="0"/>
                  </a:moveTo>
                  <a:lnTo>
                    <a:pt x="1168568" y="1134072"/>
                  </a:lnTo>
                  <a:lnTo>
                    <a:pt x="2337137" y="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9465446" y="2564283"/>
            <a:ext cx="6974123" cy="3922944"/>
          </a:xfrm>
          <a:custGeom>
            <a:avLst/>
            <a:gdLst/>
            <a:ahLst/>
            <a:cxnLst/>
            <a:rect r="r" b="b" t="t" l="l"/>
            <a:pathLst>
              <a:path h="3922944" w="6974123">
                <a:moveTo>
                  <a:pt x="0" y="0"/>
                </a:moveTo>
                <a:lnTo>
                  <a:pt x="6974123" y="0"/>
                </a:lnTo>
                <a:lnTo>
                  <a:pt x="6974123" y="3922944"/>
                </a:lnTo>
                <a:lnTo>
                  <a:pt x="0" y="39229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028700" y="997826"/>
            <a:ext cx="6477462" cy="1943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0"/>
              </a:lnSpc>
            </a:pPr>
            <a:r>
              <a:rPr lang="en-US" b="true" sz="5600">
                <a:solidFill>
                  <a:srgbClr val="2E2776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INTRODUCTION&amp;OBJECTIVE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6839" y="5275013"/>
            <a:ext cx="3955622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Core Technologies: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6839" y="3505608"/>
            <a:ext cx="4502646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Objective: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6839" y="4026729"/>
            <a:ext cx="6486443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Build a system to send HTTP requests from a Client through an intermediate Proxy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6839" y="5795078"/>
            <a:ext cx="6149323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Uses MPI protocol for internal communication and Libcurl library for Internet communication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56839" y="7527267"/>
            <a:ext cx="8394676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 demonstrate how High-Performance Computing (MPI) can integrate with Web Protocols (HTTP).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9413" y="1028700"/>
            <a:ext cx="10863257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20"/>
              </a:lnSpc>
              <a:spcBef>
                <a:spcPct val="0"/>
              </a:spcBef>
            </a:pPr>
            <a:r>
              <a:rPr lang="en-US" b="true" sz="7600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OVERVI</a:t>
            </a:r>
            <a:r>
              <a:rPr lang="en-US" b="true" sz="7600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9887" y="3021913"/>
            <a:ext cx="15194393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2E2776"/>
                </a:solidFill>
                <a:latin typeface="Montserrat"/>
                <a:ea typeface="Montserrat"/>
                <a:cs typeface="Montserrat"/>
                <a:sym typeface="Montserrat"/>
              </a:rPr>
              <a:t>Th</a:t>
            </a:r>
            <a:r>
              <a:rPr lang="en-US" sz="2799">
                <a:solidFill>
                  <a:srgbClr val="2E2776"/>
                </a:solidFill>
                <a:latin typeface="Montserrat"/>
                <a:ea typeface="Montserrat"/>
                <a:cs typeface="Montserrat"/>
                <a:sym typeface="Montserrat"/>
              </a:rPr>
              <a:t>e system operates according to the SPMD (Single Program, Multiple Data) model with 2 main processes: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9887" y="4629098"/>
            <a:ext cx="9064058" cy="668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2639"/>
              </a:lnSpc>
              <a:spcBef>
                <a:spcPct val="0"/>
              </a:spcBef>
              <a:buAutoNum type="arabicPeriod" startAt="1"/>
            </a:pPr>
            <a:r>
              <a:rPr lang="en-US" sz="2399">
                <a:solidFill>
                  <a:srgbClr val="2E2776"/>
                </a:solidFill>
                <a:latin typeface="Montserrat"/>
                <a:ea typeface="Montserrat"/>
                <a:cs typeface="Montserrat"/>
                <a:sym typeface="Montserrat"/>
              </a:rPr>
              <a:t>Rank 0 (Client): Handles user input and displays the final result.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9887" y="5995035"/>
            <a:ext cx="8547651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640"/>
              </a:lnSpc>
              <a:spcBef>
                <a:spcPct val="0"/>
              </a:spcBef>
              <a:buAutoNum type="arabicPeriod" startAt="1"/>
            </a:pPr>
            <a:r>
              <a:rPr lang="en-US" sz="2400">
                <a:solidFill>
                  <a:srgbClr val="2E2776"/>
                </a:solidFill>
                <a:latin typeface="Montserrat"/>
                <a:ea typeface="Montserrat"/>
                <a:cs typeface="Montserrat"/>
                <a:sym typeface="Montserrat"/>
              </a:rPr>
              <a:t>Rank 1 (Proxy): Acts as a gateway to the Internet.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9887" y="7325970"/>
            <a:ext cx="15194393" cy="387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2E2776"/>
                </a:solidFill>
                <a:latin typeface="Montserrat"/>
                <a:ea typeface="Montserrat"/>
                <a:cs typeface="Montserrat"/>
                <a:sym typeface="Montserrat"/>
              </a:rPr>
              <a:t>Workflow: Client ↔ (MPI) ↔ Proxy ↔ (HTTP) ↔ Internet</a:t>
            </a:r>
          </a:p>
        </p:txBody>
      </p:sp>
      <p:grpSp>
        <p:nvGrpSpPr>
          <p:cNvPr name="Group 7" id="7"/>
          <p:cNvGrpSpPr/>
          <p:nvPr/>
        </p:nvGrpSpPr>
        <p:grpSpPr>
          <a:xfrm rot="-5400000">
            <a:off x="13313099" y="5279038"/>
            <a:ext cx="8137121" cy="1812681"/>
            <a:chOff x="0" y="0"/>
            <a:chExt cx="28459531" cy="63398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-3165488" y="3162220"/>
            <a:ext cx="8137121" cy="1812681"/>
            <a:chOff x="0" y="0"/>
            <a:chExt cx="28459531" cy="633984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7BA2ED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89528" y="1028700"/>
            <a:ext cx="8680458" cy="8081507"/>
            <a:chOff x="0" y="0"/>
            <a:chExt cx="6350000" cy="5911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2540" cy="5913120"/>
            </a:xfrm>
            <a:custGeom>
              <a:avLst/>
              <a:gdLst/>
              <a:ahLst/>
              <a:cxnLst/>
              <a:rect r="r" b="b" t="t" l="l"/>
              <a:pathLst>
                <a:path h="5913120" w="6352540">
                  <a:moveTo>
                    <a:pt x="5995670" y="1826260"/>
                  </a:moveTo>
                  <a:lnTo>
                    <a:pt x="4719320" y="1826260"/>
                  </a:lnTo>
                  <a:cubicBezTo>
                    <a:pt x="4523740" y="1826260"/>
                    <a:pt x="4364990" y="1667510"/>
                    <a:pt x="4364990" y="1471930"/>
                  </a:cubicBezTo>
                  <a:lnTo>
                    <a:pt x="4364990" y="354330"/>
                  </a:lnTo>
                  <a:cubicBezTo>
                    <a:pt x="4364990" y="158750"/>
                    <a:pt x="4206240" y="0"/>
                    <a:pt x="4010660" y="0"/>
                  </a:cubicBezTo>
                  <a:lnTo>
                    <a:pt x="1061720" y="0"/>
                  </a:lnTo>
                  <a:cubicBezTo>
                    <a:pt x="866140" y="0"/>
                    <a:pt x="707390" y="158750"/>
                    <a:pt x="707390" y="354330"/>
                  </a:cubicBezTo>
                  <a:lnTo>
                    <a:pt x="707390" y="506730"/>
                  </a:lnTo>
                  <a:cubicBezTo>
                    <a:pt x="707390" y="702310"/>
                    <a:pt x="548640" y="861060"/>
                    <a:pt x="353060" y="861060"/>
                  </a:cubicBezTo>
                  <a:cubicBezTo>
                    <a:pt x="158750" y="861060"/>
                    <a:pt x="0" y="1018540"/>
                    <a:pt x="0" y="1214120"/>
                  </a:cubicBezTo>
                  <a:lnTo>
                    <a:pt x="0" y="4723130"/>
                  </a:lnTo>
                  <a:cubicBezTo>
                    <a:pt x="0" y="4918710"/>
                    <a:pt x="158750" y="5077460"/>
                    <a:pt x="354330" y="5077460"/>
                  </a:cubicBezTo>
                  <a:cubicBezTo>
                    <a:pt x="549910" y="5077460"/>
                    <a:pt x="708660" y="5236210"/>
                    <a:pt x="708660" y="5431790"/>
                  </a:cubicBezTo>
                  <a:lnTo>
                    <a:pt x="708660" y="5558790"/>
                  </a:lnTo>
                  <a:cubicBezTo>
                    <a:pt x="708660" y="5754370"/>
                    <a:pt x="867410" y="5913120"/>
                    <a:pt x="1062990" y="5913120"/>
                  </a:cubicBezTo>
                  <a:lnTo>
                    <a:pt x="4013200" y="5913120"/>
                  </a:lnTo>
                  <a:cubicBezTo>
                    <a:pt x="4208780" y="5913120"/>
                    <a:pt x="4367530" y="5754370"/>
                    <a:pt x="4367530" y="5558790"/>
                  </a:cubicBezTo>
                  <a:lnTo>
                    <a:pt x="4367530" y="5431790"/>
                  </a:lnTo>
                  <a:cubicBezTo>
                    <a:pt x="4367530" y="5236210"/>
                    <a:pt x="4526280" y="5077460"/>
                    <a:pt x="4721860" y="5077460"/>
                  </a:cubicBezTo>
                  <a:lnTo>
                    <a:pt x="5998210" y="5077460"/>
                  </a:lnTo>
                  <a:cubicBezTo>
                    <a:pt x="6193790" y="5077460"/>
                    <a:pt x="6352540" y="4918710"/>
                    <a:pt x="6352540" y="4723130"/>
                  </a:cubicBezTo>
                  <a:lnTo>
                    <a:pt x="6352540" y="2179320"/>
                  </a:lnTo>
                  <a:cubicBezTo>
                    <a:pt x="6350000" y="1983740"/>
                    <a:pt x="6191250" y="1826260"/>
                    <a:pt x="5995670" y="1826260"/>
                  </a:cubicBezTo>
                  <a:close/>
                </a:path>
              </a:pathLst>
            </a:custGeom>
            <a:blipFill>
              <a:blip r:embed="rId2"/>
              <a:stretch>
                <a:fillRect l="-34237" t="0" r="-34237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974867"/>
            <a:ext cx="8191500" cy="6337266"/>
            <a:chOff x="0" y="0"/>
            <a:chExt cx="10922000" cy="844968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7680491"/>
              <a:ext cx="10922000" cy="7691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26402" indent="-213201" lvl="1">
                <a:lnSpc>
                  <a:spcPts val="2271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974" strike="noStrike" u="none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free and easy-to-use client-side URL transfer library.</a:t>
              </a:r>
            </a:p>
            <a:p>
              <a:pPr algn="l" marL="426402" indent="-213201" lvl="1">
                <a:lnSpc>
                  <a:spcPts val="2271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974" strike="noStrike" u="none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Functions: curl_easy_init, curl_easy_setopt, curl_easy_perform.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027166"/>
              <a:ext cx="10922000" cy="7598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799" indent="-215899" lvl="1">
                <a:lnSpc>
                  <a:spcPts val="2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999" strike="noStrike" u="none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Standard for parallel computing.</a:t>
              </a:r>
            </a:p>
            <a:p>
              <a:pPr algn="l" marL="431799" indent="-215899" lvl="1">
                <a:lnSpc>
                  <a:spcPts val="22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999" strike="noStrike" u="none">
                  <a:solidFill>
                    <a:srgbClr val="7BA2E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Functions: MPI_Init, MPI_Send, MPI_Recv, MPI_Comm_rank.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877174"/>
              <a:ext cx="10922000" cy="484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4"/>
                </a:lnSpc>
                <a:spcBef>
                  <a:spcPct val="0"/>
                </a:spcBef>
              </a:pPr>
              <a:r>
                <a:rPr lang="en-US" b="true" sz="2499" strike="noStrike" u="non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Libcurl (Client URL Library):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14325"/>
              <a:ext cx="10922000" cy="484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4"/>
                </a:lnSpc>
                <a:spcBef>
                  <a:spcPct val="0"/>
                </a:spcBef>
              </a:pPr>
              <a:r>
                <a:rPr lang="en-US" b="true" sz="2499" strike="noStrike" u="none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MPI ((Message Passing Interface):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0"/>
              <a:ext cx="10922000" cy="312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269"/>
                </a:lnSpc>
                <a:spcBef>
                  <a:spcPct val="0"/>
                </a:spcBef>
              </a:pPr>
              <a:r>
                <a:rPr lang="en-US" b="true" sz="7724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KEY TECHNOLOGIES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87474" y="1569131"/>
            <a:ext cx="1160602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68"/>
              </a:lnSpc>
            </a:pPr>
            <a:r>
              <a:rPr lang="en-US" b="true" sz="7223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ARCHITECTURE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21507" y="4083151"/>
            <a:ext cx="6143983" cy="5060397"/>
            <a:chOff x="0" y="0"/>
            <a:chExt cx="8191978" cy="674719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8191978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</a:pPr>
              <a:r>
                <a:rPr lang="en-US" b="true" sz="3200">
                  <a:solidFill>
                    <a:srgbClr val="2E2776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Flow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41086"/>
              <a:ext cx="8191978" cy="57061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Input: Client reads "message" from User or File.</a:t>
              </a:r>
            </a:p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Internal Transfer: Client sends data to Proxy via MPI_Send.</a:t>
              </a:r>
            </a:p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External Request: Proxy sends HTTP POST to Webhook.site.</a:t>
              </a:r>
            </a:p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External Response: Webhook.site returns status/data.</a:t>
              </a:r>
            </a:p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Return Path: Proxy forwards response to Client via MPI_Send.</a:t>
              </a:r>
            </a:p>
            <a:p>
              <a:pPr algn="l" marL="518160" indent="-259080" lvl="1">
                <a:lnSpc>
                  <a:spcPts val="3120"/>
                </a:lnSpc>
                <a:buAutoNum type="arabicPeriod" startAt="1"/>
              </a:pPr>
              <a:r>
                <a:rPr lang="en-US" sz="2400">
                  <a:solidFill>
                    <a:srgbClr val="2E277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Output: Client displays the result.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3968398"/>
            <a:ext cx="9592807" cy="5289902"/>
            <a:chOff x="0" y="0"/>
            <a:chExt cx="1473947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73947" cy="812800"/>
            </a:xfrm>
            <a:custGeom>
              <a:avLst/>
              <a:gdLst/>
              <a:ahLst/>
              <a:cxnLst/>
              <a:rect r="r" b="b" t="t" l="l"/>
              <a:pathLst>
                <a:path h="812800" w="1473947">
                  <a:moveTo>
                    <a:pt x="0" y="0"/>
                  </a:moveTo>
                  <a:lnTo>
                    <a:pt x="1473947" y="0"/>
                  </a:lnTo>
                  <a:lnTo>
                    <a:pt x="147394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475" t="0" r="-47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13313099" y="5279038"/>
            <a:ext cx="8137121" cy="1812681"/>
            <a:chOff x="0" y="0"/>
            <a:chExt cx="28459531" cy="63398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-3165488" y="3162220"/>
            <a:ext cx="8137121" cy="1812681"/>
            <a:chOff x="0" y="0"/>
            <a:chExt cx="28459531" cy="63398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7BA2ED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502" y="3080821"/>
            <a:ext cx="6627080" cy="4125357"/>
          </a:xfrm>
          <a:custGeom>
            <a:avLst/>
            <a:gdLst/>
            <a:ahLst/>
            <a:cxnLst/>
            <a:rect r="r" b="b" t="t" l="l"/>
            <a:pathLst>
              <a:path h="4125357" w="6627080">
                <a:moveTo>
                  <a:pt x="0" y="0"/>
                </a:moveTo>
                <a:lnTo>
                  <a:pt x="6627080" y="0"/>
                </a:lnTo>
                <a:lnTo>
                  <a:pt x="6627080" y="4125358"/>
                </a:lnTo>
                <a:lnTo>
                  <a:pt x="0" y="412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85400" y="3677417"/>
            <a:ext cx="7473900" cy="2932165"/>
          </a:xfrm>
          <a:custGeom>
            <a:avLst/>
            <a:gdLst/>
            <a:ahLst/>
            <a:cxnLst/>
            <a:rect r="r" b="b" t="t" l="l"/>
            <a:pathLst>
              <a:path h="2932165" w="7473900">
                <a:moveTo>
                  <a:pt x="0" y="0"/>
                </a:moveTo>
                <a:lnTo>
                  <a:pt x="7473900" y="0"/>
                </a:lnTo>
                <a:lnTo>
                  <a:pt x="7473900" y="2932166"/>
                </a:lnTo>
                <a:lnTo>
                  <a:pt x="0" y="2932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82014" y="988301"/>
            <a:ext cx="10647348" cy="1944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5559" b="true">
                <a:solidFill>
                  <a:srgbClr val="2E2776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IMPLEMENTATION LOGIC</a:t>
            </a:r>
          </a:p>
          <a:p>
            <a:pPr algn="l">
              <a:lnSpc>
                <a:spcPts val="784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648249" y="7670373"/>
            <a:ext cx="415330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Rank 0 (client)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87723" y="7636925"/>
            <a:ext cx="415330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Rank 1 (proxy)</a:t>
            </a:r>
          </a:p>
        </p:txBody>
      </p:sp>
      <p:grpSp>
        <p:nvGrpSpPr>
          <p:cNvPr name="Group 7" id="7"/>
          <p:cNvGrpSpPr/>
          <p:nvPr/>
        </p:nvGrpSpPr>
        <p:grpSpPr>
          <a:xfrm rot="5400000">
            <a:off x="-3165488" y="3162220"/>
            <a:ext cx="8137121" cy="1812681"/>
            <a:chOff x="0" y="0"/>
            <a:chExt cx="28459531" cy="63398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7BA2ED"/>
            </a:solidFill>
          </p:spPr>
        </p:sp>
      </p:grpSp>
      <p:grpSp>
        <p:nvGrpSpPr>
          <p:cNvPr name="Group 9" id="9"/>
          <p:cNvGrpSpPr/>
          <p:nvPr/>
        </p:nvGrpSpPr>
        <p:grpSpPr>
          <a:xfrm rot="-5400000">
            <a:off x="13313099" y="5279038"/>
            <a:ext cx="8137121" cy="1812681"/>
            <a:chOff x="0" y="0"/>
            <a:chExt cx="28459531" cy="633984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81290" y="711499"/>
            <a:ext cx="9030376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2E2776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DEMO (kali Linux)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853135" y="6655204"/>
            <a:ext cx="7340177" cy="668571"/>
            <a:chOff x="0" y="0"/>
            <a:chExt cx="9786902" cy="891428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786902" cy="891428"/>
              <a:chOff x="0" y="0"/>
              <a:chExt cx="5373900" cy="48947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373900" cy="489475"/>
              </a:xfrm>
              <a:custGeom>
                <a:avLst/>
                <a:gdLst/>
                <a:ahLst/>
                <a:cxnLst/>
                <a:rect r="r" b="b" t="t" l="l"/>
                <a:pathLst>
                  <a:path h="489475" w="5373900">
                    <a:moveTo>
                      <a:pt x="5170700" y="0"/>
                    </a:moveTo>
                    <a:cubicBezTo>
                      <a:pt x="5282924" y="0"/>
                      <a:pt x="5373900" y="109573"/>
                      <a:pt x="5373900" y="244738"/>
                    </a:cubicBezTo>
                    <a:cubicBezTo>
                      <a:pt x="5373900" y="379902"/>
                      <a:pt x="5282924" y="489475"/>
                      <a:pt x="5170700" y="489475"/>
                    </a:cubicBezTo>
                    <a:lnTo>
                      <a:pt x="203200" y="489475"/>
                    </a:lnTo>
                    <a:cubicBezTo>
                      <a:pt x="90976" y="489475"/>
                      <a:pt x="0" y="379902"/>
                      <a:pt x="0" y="244738"/>
                    </a:cubicBezTo>
                    <a:cubicBezTo>
                      <a:pt x="0" y="109573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2E2776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5373900" cy="5275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0" y="195524"/>
              <a:ext cx="9435825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b="true" sz="21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mpirun --allow-run-as-root -np 2 ./http_proxy_mpi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744119" y="5782080"/>
            <a:ext cx="370471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Complie command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97609" y="3745084"/>
            <a:ext cx="370471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Create&amp;edit file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70864" y="7819075"/>
            <a:ext cx="370471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BA2ED"/>
                </a:solidFill>
                <a:latin typeface="Montserrat"/>
                <a:ea typeface="Montserrat"/>
                <a:cs typeface="Montserrat"/>
                <a:sym typeface="Montserrat"/>
              </a:rPr>
              <a:t>Run Command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706626" y="4618209"/>
            <a:ext cx="7486686" cy="668571"/>
            <a:chOff x="0" y="0"/>
            <a:chExt cx="9982248" cy="89142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9982248" cy="891428"/>
              <a:chOff x="0" y="0"/>
              <a:chExt cx="5481162" cy="48947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481162" cy="489475"/>
              </a:xfrm>
              <a:custGeom>
                <a:avLst/>
                <a:gdLst/>
                <a:ahLst/>
                <a:cxnLst/>
                <a:rect r="r" b="b" t="t" l="l"/>
                <a:pathLst>
                  <a:path h="489475" w="5481162">
                    <a:moveTo>
                      <a:pt x="5277962" y="0"/>
                    </a:moveTo>
                    <a:cubicBezTo>
                      <a:pt x="5390186" y="0"/>
                      <a:pt x="5481162" y="109573"/>
                      <a:pt x="5481162" y="244738"/>
                    </a:cubicBezTo>
                    <a:cubicBezTo>
                      <a:pt x="5481162" y="379902"/>
                      <a:pt x="5390186" y="489475"/>
                      <a:pt x="5277962" y="489475"/>
                    </a:cubicBezTo>
                    <a:lnTo>
                      <a:pt x="203200" y="489475"/>
                    </a:lnTo>
                    <a:cubicBezTo>
                      <a:pt x="90976" y="489475"/>
                      <a:pt x="0" y="379902"/>
                      <a:pt x="0" y="244738"/>
                    </a:cubicBezTo>
                    <a:cubicBezTo>
                      <a:pt x="0" y="109573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2E2776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5481162" cy="5275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0" y="195524"/>
              <a:ext cx="962416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b="true" sz="21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mpicc http_proxy_mpi.c -o http_proxy_mpi -lcurl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853135" y="2581213"/>
            <a:ext cx="7340177" cy="668571"/>
            <a:chOff x="0" y="0"/>
            <a:chExt cx="9786902" cy="891428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9786902" cy="891428"/>
              <a:chOff x="0" y="0"/>
              <a:chExt cx="5373900" cy="489475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5373900" cy="489475"/>
              </a:xfrm>
              <a:custGeom>
                <a:avLst/>
                <a:gdLst/>
                <a:ahLst/>
                <a:cxnLst/>
                <a:rect r="r" b="b" t="t" l="l"/>
                <a:pathLst>
                  <a:path h="489475" w="5373900">
                    <a:moveTo>
                      <a:pt x="5170700" y="0"/>
                    </a:moveTo>
                    <a:cubicBezTo>
                      <a:pt x="5282924" y="0"/>
                      <a:pt x="5373900" y="109573"/>
                      <a:pt x="5373900" y="244738"/>
                    </a:cubicBezTo>
                    <a:cubicBezTo>
                      <a:pt x="5373900" y="379902"/>
                      <a:pt x="5282924" y="489475"/>
                      <a:pt x="5170700" y="489475"/>
                    </a:cubicBezTo>
                    <a:lnTo>
                      <a:pt x="203200" y="489475"/>
                    </a:lnTo>
                    <a:cubicBezTo>
                      <a:pt x="90976" y="489475"/>
                      <a:pt x="0" y="379902"/>
                      <a:pt x="0" y="244738"/>
                    </a:cubicBezTo>
                    <a:cubicBezTo>
                      <a:pt x="0" y="109573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2E2776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5373900" cy="5275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195524"/>
              <a:ext cx="9435825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b="true" sz="21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nano http_proxy_mpi.c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5400000">
            <a:off x="-3165488" y="3162220"/>
            <a:ext cx="8137121" cy="1812681"/>
            <a:chOff x="0" y="0"/>
            <a:chExt cx="28459531" cy="633984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7BA2ED"/>
            </a:solidFill>
          </p:spPr>
        </p:sp>
      </p:grpSp>
      <p:grpSp>
        <p:nvGrpSpPr>
          <p:cNvPr name="Group 23" id="23"/>
          <p:cNvGrpSpPr/>
          <p:nvPr/>
        </p:nvGrpSpPr>
        <p:grpSpPr>
          <a:xfrm rot="-5400000">
            <a:off x="13313099" y="5279038"/>
            <a:ext cx="8137121" cy="1812681"/>
            <a:chOff x="0" y="0"/>
            <a:chExt cx="28459531" cy="63398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8459531" cy="6339840"/>
            </a:xfrm>
            <a:custGeom>
              <a:avLst/>
              <a:gdLst/>
              <a:ahLst/>
              <a:cxnLst/>
              <a:rect r="r" b="b" t="t" l="l"/>
              <a:pathLst>
                <a:path h="6339840" w="28459531">
                  <a:moveTo>
                    <a:pt x="28459531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28459531" y="6339840"/>
                  </a:lnTo>
                  <a:close/>
                </a:path>
              </a:pathLst>
            </a:custGeom>
            <a:solidFill>
              <a:srgbClr val="2E2776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90229" y="3285223"/>
            <a:ext cx="13307542" cy="1580271"/>
          </a:xfrm>
          <a:custGeom>
            <a:avLst/>
            <a:gdLst/>
            <a:ahLst/>
            <a:cxnLst/>
            <a:rect r="r" b="b" t="t" l="l"/>
            <a:pathLst>
              <a:path h="1580271" w="13307542">
                <a:moveTo>
                  <a:pt x="0" y="0"/>
                </a:moveTo>
                <a:lnTo>
                  <a:pt x="13307542" y="0"/>
                </a:lnTo>
                <a:lnTo>
                  <a:pt x="13307542" y="1580271"/>
                </a:lnTo>
                <a:lnTo>
                  <a:pt x="0" y="15802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83632" y="8008997"/>
            <a:ext cx="18302863" cy="0"/>
          </a:xfrm>
          <a:prstGeom prst="line">
            <a:avLst/>
          </a:prstGeom>
          <a:ln cap="flat" w="47625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90229" y="4865494"/>
            <a:ext cx="13307542" cy="4907156"/>
          </a:xfrm>
          <a:custGeom>
            <a:avLst/>
            <a:gdLst/>
            <a:ahLst/>
            <a:cxnLst/>
            <a:rect r="r" b="b" t="t" l="l"/>
            <a:pathLst>
              <a:path h="4907156" w="13307542">
                <a:moveTo>
                  <a:pt x="0" y="0"/>
                </a:moveTo>
                <a:lnTo>
                  <a:pt x="13307542" y="0"/>
                </a:lnTo>
                <a:lnTo>
                  <a:pt x="13307542" y="4907156"/>
                </a:lnTo>
                <a:lnTo>
                  <a:pt x="0" y="49071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59073"/>
            <a:ext cx="13117888" cy="1292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99"/>
              </a:lnSpc>
              <a:spcBef>
                <a:spcPct val="0"/>
              </a:spcBef>
            </a:pPr>
            <a:r>
              <a:rPr lang="en-US" b="true" sz="9999" u="none">
                <a:solidFill>
                  <a:srgbClr val="2E277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</a:t>
            </a:r>
          </a:p>
        </p:txBody>
      </p:sp>
      <p:sp>
        <p:nvSpPr>
          <p:cNvPr name="AutoShape 6" id="6"/>
          <p:cNvSpPr/>
          <p:nvPr/>
        </p:nvSpPr>
        <p:spPr>
          <a:xfrm>
            <a:off x="15347950" y="0"/>
            <a:ext cx="19050" cy="10287000"/>
          </a:xfrm>
          <a:prstGeom prst="line">
            <a:avLst/>
          </a:prstGeom>
          <a:ln cap="flat" w="47625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DAG7AhCqlk4</dc:identifier>
  <dcterms:modified xsi:type="dcterms:W3CDTF">2011-08-01T06:04:30Z</dcterms:modified>
  <cp:revision>1</cp:revision>
  <dc:title>HTTP over MPI</dc:title>
</cp:coreProperties>
</file>

<file path=docProps/thumbnail.jpeg>
</file>